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62" r:id="rId3"/>
    <p:sldId id="395" r:id="rId4"/>
    <p:sldId id="381" r:id="rId5"/>
    <p:sldId id="382" r:id="rId6"/>
    <p:sldId id="387" r:id="rId7"/>
    <p:sldId id="388" r:id="rId8"/>
    <p:sldId id="389" r:id="rId9"/>
    <p:sldId id="383" r:id="rId10"/>
    <p:sldId id="386" r:id="rId11"/>
    <p:sldId id="365" r:id="rId12"/>
    <p:sldId id="366" r:id="rId13"/>
    <p:sldId id="368" r:id="rId14"/>
    <p:sldId id="367" r:id="rId15"/>
    <p:sldId id="390" r:id="rId16"/>
    <p:sldId id="392" r:id="rId17"/>
    <p:sldId id="369" r:id="rId18"/>
    <p:sldId id="370" r:id="rId19"/>
    <p:sldId id="396" r:id="rId20"/>
    <p:sldId id="371" r:id="rId21"/>
    <p:sldId id="372" r:id="rId22"/>
    <p:sldId id="373" r:id="rId23"/>
    <p:sldId id="374" r:id="rId24"/>
    <p:sldId id="375" r:id="rId25"/>
    <p:sldId id="376" r:id="rId26"/>
    <p:sldId id="377" r:id="rId27"/>
    <p:sldId id="393" r:id="rId28"/>
    <p:sldId id="394" r:id="rId29"/>
    <p:sldId id="378" r:id="rId30"/>
    <p:sldId id="379" r:id="rId31"/>
    <p:sldId id="380" r:id="rId32"/>
    <p:sldId id="32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83FF"/>
    <a:srgbClr val="FF85FF"/>
    <a:srgbClr val="A4F4FF"/>
    <a:srgbClr val="A5E3FF"/>
    <a:srgbClr val="EB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0"/>
    <p:restoredTop sz="87217"/>
  </p:normalViewPr>
  <p:slideViewPr>
    <p:cSldViewPr snapToGrid="0" snapToObjects="1">
      <p:cViewPr varScale="1">
        <p:scale>
          <a:sx n="113" d="100"/>
          <a:sy n="113" d="100"/>
        </p:scale>
        <p:origin x="99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A8D5C-43D9-614C-971F-F73327364F50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208A68-97E9-FA4C-BD88-10FC0EF5A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937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F5754-BC89-6546-8E80-2372FD19ADDE}" type="datetimeFigureOut">
              <a:rPr lang="en-US" smtClean="0"/>
              <a:t>11/28/23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31313-76B4-154F-848E-788477938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216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1313-76B4-154F-848E-788477938F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41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molecules have -----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minimum-</a:t>
            </a:r>
            <a:r>
              <a:rPr lang="en-US" sz="1200" dirty="0"/>
              <a:t>------- solubility at IEP.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net charge of a molecule at its IEP is -----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Zero-</a:t>
            </a:r>
            <a:r>
              <a:rPr lang="en-US" sz="1200" dirty="0"/>
              <a:t>-----.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Charge of a molecule at pH  above its  IEP is -----Negative------ and below is ------Positive-----.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367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Conjugate : Sodium acetate and acetic acid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1313-76B4-154F-848E-788477938F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94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Amino acid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1313-76B4-154F-848E-788477938FA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68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Convert all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pK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needed for the problem into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pK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values. </a:t>
            </a:r>
            <a:endParaRPr lang="en-US" dirty="0"/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(b)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Solve the appropriate equation in the usual manner.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1313-76B4-154F-848E-788477938FA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85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1313-76B4-154F-848E-788477938F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8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1884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Failed to explain the representation of ionization in both aqueous and non-aqueous systems.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1313-76B4-154F-848E-788477938F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36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strength</a:t>
            </a:r>
            <a:r>
              <a:rPr lang="en-US" baseline="0" dirty="0"/>
              <a:t> will depend on the ability to donate or accept proton</a:t>
            </a:r>
          </a:p>
          <a:p>
            <a:r>
              <a:rPr lang="en-US" baseline="0" dirty="0"/>
              <a:t>1923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1313-76B4-154F-848E-788477938F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8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1313-76B4-154F-848E-788477938F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98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pH of a solution can be considered in terms of a numeric scale having values from </a:t>
            </a:r>
            <a:r>
              <a:rPr lang="en-US" sz="1200" b="1" dirty="0">
                <a:solidFill>
                  <a:srgbClr val="FF0000"/>
                </a:solidFill>
              </a:rPr>
              <a:t>0 to 14</a:t>
            </a:r>
            <a:r>
              <a:rPr lang="en-US" sz="1200" dirty="0"/>
              <a:t>, which expresses in a quantitative way the degree of acidity (7 to 0) and alkalinity (7-14).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31313-76B4-154F-848E-788477938F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86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1313-76B4-154F-848E-788477938F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50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negative charges on the ion HPO42- make it for water to remove the proton from the phosphate ion, as reflected in the small value </a:t>
            </a:r>
            <a:r>
              <a:rPr lang="en-US"/>
              <a:t>of </a:t>
            </a:r>
            <a:r>
              <a:rPr lang="en-US" i="1"/>
              <a:t>Ka. </a:t>
            </a:r>
            <a:r>
              <a:rPr lang="en-US" dirty="0"/>
              <a:t>Thus, phosphoric acid is weak in the third stage of ionization</a:t>
            </a:r>
            <a:r>
              <a:rPr lang="en-US" baseline="0" dirty="0"/>
              <a:t> </a:t>
            </a:r>
            <a:r>
              <a:rPr lang="en-US" dirty="0"/>
              <a:t>and a solution of this acid contains practically </a:t>
            </a:r>
          </a:p>
          <a:p>
            <a:r>
              <a:rPr lang="en-US" dirty="0"/>
              <a:t>noP0g- ions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1313-76B4-154F-848E-788477938F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11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of the species formed by the ionization of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polyprotic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acid can also act as a base. Thus, for the phosphoric acid system </a:t>
            </a:r>
            <a:endParaRPr lang="en-US" dirty="0"/>
          </a:p>
          <a:p>
            <a:r>
              <a:rPr lang="en-US" dirty="0"/>
              <a:t>The negative charges on the ion HPO42- make it more difficult for water to remove the proton from the phosphate ion, as reflected in the small value of </a:t>
            </a:r>
            <a:r>
              <a:rPr lang="en-US" i="1" dirty="0" err="1"/>
              <a:t>Ka</a:t>
            </a:r>
            <a:r>
              <a:rPr lang="en-US" i="1" dirty="0"/>
              <a:t>. </a:t>
            </a:r>
            <a:r>
              <a:rPr lang="en-US" dirty="0"/>
              <a:t>Thus, phosphoric acid is weak in the third stage of ionization</a:t>
            </a:r>
            <a:r>
              <a:rPr lang="en-US" baseline="0" dirty="0"/>
              <a:t> </a:t>
            </a:r>
            <a:r>
              <a:rPr lang="en-US" dirty="0"/>
              <a:t>and a solution of this acid contains practically </a:t>
            </a:r>
          </a:p>
          <a:p>
            <a:r>
              <a:rPr lang="en-US" dirty="0"/>
              <a:t>noP0g- ions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1313-76B4-154F-848E-788477938F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46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21129"/>
            <a:ext cx="9144000" cy="2387600"/>
          </a:xfrm>
        </p:spPr>
        <p:txBody>
          <a:bodyPr anchor="b"/>
          <a:lstStyle>
            <a:lvl1pPr algn="ctr">
              <a:defRPr sz="60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2247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5438-D22E-5647-92E5-700A0C0A84E5}" type="datetime1">
              <a:rPr lang="en-GB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0" y="0"/>
            <a:ext cx="12192000" cy="1340768"/>
          </a:xfrm>
          <a:prstGeom prst="rect">
            <a:avLst/>
          </a:prstGeom>
          <a:solidFill>
            <a:srgbClr val="A4F4FF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br>
              <a:rPr lang="en-US" sz="600" kern="0" dirty="0">
                <a:latin typeface="Arial" charset="0"/>
                <a:ea typeface="Arial" charset="0"/>
                <a:cs typeface="Arial" charset="0"/>
              </a:rPr>
            </a:br>
            <a:endParaRPr lang="en-US" sz="600" kern="0" dirty="0">
              <a:latin typeface="Arial" charset="0"/>
              <a:ea typeface="Arial" charset="0"/>
              <a:cs typeface="Arial" charset="0"/>
            </a:endParaRPr>
          </a:p>
          <a:p>
            <a:endParaRPr lang="en-US" sz="600" kern="0" dirty="0">
              <a:latin typeface="Arial" charset="0"/>
              <a:ea typeface="Arial" charset="0"/>
              <a:cs typeface="Arial" charset="0"/>
            </a:endParaRPr>
          </a:p>
          <a:p>
            <a:endParaRPr lang="en-US" sz="600" kern="0" dirty="0">
              <a:latin typeface="Arial" charset="0"/>
              <a:ea typeface="Arial" charset="0"/>
              <a:cs typeface="Arial" charset="0"/>
            </a:endParaRPr>
          </a:p>
          <a:p>
            <a:endParaRPr lang="en-US" sz="600" kern="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400" kern="0" dirty="0">
                <a:latin typeface="Arial" charset="0"/>
                <a:ea typeface="Arial" charset="0"/>
                <a:cs typeface="Arial" charset="0"/>
              </a:rPr>
              <a:t>COLLEGE OF PHARMACY</a:t>
            </a:r>
            <a:br>
              <a:rPr lang="en-US" sz="1400" kern="0" dirty="0">
                <a:latin typeface="Arial" charset="0"/>
                <a:ea typeface="Arial" charset="0"/>
                <a:cs typeface="Arial" charset="0"/>
              </a:rPr>
            </a:br>
            <a:r>
              <a:rPr lang="en-US" sz="1400" kern="0" dirty="0">
                <a:latin typeface="Arial" charset="0"/>
                <a:ea typeface="Arial" charset="0"/>
                <a:cs typeface="Arial" charset="0"/>
              </a:rPr>
              <a:t>UNIVERSITY OF BASRAH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5101" y="44624"/>
            <a:ext cx="1347989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3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CD5F-E98B-E248-BA74-E2CC2399157D}" type="datetime1">
              <a:rPr lang="en-GB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35892-F4A8-D247-8E20-884A982A33D4}" type="datetime1">
              <a:rPr lang="en-GB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0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02BF1-4C55-FD46-BE0A-15591D2C0CA5}" type="datetime1">
              <a:rPr lang="en-GB" smtClean="0">
                <a:solidFill>
                  <a:srgbClr val="EAEAEA"/>
                </a:solidFill>
              </a:rPr>
              <a:t>28/11/2023</a:t>
            </a:fld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C93A6-B822-440B-8302-1C1DA526B3DC}" type="slidenum">
              <a:rPr lang="ar-SA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7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6187"/>
            <a:ext cx="10515600" cy="1325563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41275"/>
            <a:ext cx="10515600" cy="3827023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F177-A5D9-0948-876A-F27461329F92}" type="datetime1">
              <a:rPr lang="en-GB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0" y="-27384"/>
            <a:ext cx="12192000" cy="762292"/>
          </a:xfrm>
          <a:prstGeom prst="rect">
            <a:avLst/>
          </a:prstGeom>
          <a:solidFill>
            <a:srgbClr val="A4F4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600" dirty="0">
                <a:latin typeface="Arial" charset="0"/>
                <a:ea typeface="Arial" charset="0"/>
                <a:cs typeface="Arial" charset="0"/>
              </a:rPr>
            </a:b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COLLEGE OF PHARMACY</a:t>
            </a:r>
            <a:br>
              <a:rPr lang="en-US" sz="1400" dirty="0">
                <a:latin typeface="Arial" charset="0"/>
                <a:ea typeface="Arial" charset="0"/>
                <a:cs typeface="Arial" charset="0"/>
              </a:rPr>
            </a:b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UNIVERSITY OF BASRAH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42926" y="-27384"/>
            <a:ext cx="792088" cy="76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0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BFD7-F8EA-B547-B6EC-30871675F398}" type="datetime1">
              <a:rPr lang="en-GB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0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40BEC-AB38-8044-A06E-AD009AD0015D}" type="datetime1">
              <a:rPr lang="en-GB" smtClean="0"/>
              <a:t>28/11/2023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A9CD-988B-7141-B72E-D6D25654ED2B}" type="datetime1">
              <a:rPr lang="en-GB" smtClean="0"/>
              <a:t>28/11/2023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0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4630D-3295-A242-A7CC-DE6F00B8E1AD}" type="datetime1">
              <a:rPr lang="en-GB" smtClean="0"/>
              <a:t>28/11/2023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5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1AD41-28FE-D44F-B487-EA0335CECC7D}" type="datetime1">
              <a:rPr lang="en-GB" smtClean="0"/>
              <a:t>28/11/2023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9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5571C-0C6A-9143-8F2D-2C671AE07E80}" type="datetime1">
              <a:rPr lang="en-GB" smtClean="0"/>
              <a:t>28/11/2023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D5388-EED0-3F45-A2E4-0727450367DB}" type="datetime1">
              <a:rPr lang="en-GB" smtClean="0"/>
              <a:t>28/11/2023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6DD06-1B8F-D645-A90C-9BA6346765EF}" type="datetime1">
              <a:rPr lang="en-GB" smtClean="0"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9C6B9-E536-C746-834E-08EFB1D31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7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15.jpeg"/><Relationship Id="rId4" Type="http://schemas.openxmlformats.org/officeDocument/2006/relationships/image" Target="../media/image12.jpe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11.wdp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microsoft.com/office/2007/relationships/hdphoto" Target="../media/hdphoto15.wdp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33.png"/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12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microsoft.com/office/2007/relationships/hdphoto" Target="../media/hdphoto20.wdp"/><Relationship Id="rId11" Type="http://schemas.openxmlformats.org/officeDocument/2006/relationships/oleObject" Target="../embeddings/oleObject2.bin"/><Relationship Id="rId5" Type="http://schemas.openxmlformats.org/officeDocument/2006/relationships/image" Target="../media/image31.jpeg"/><Relationship Id="rId10" Type="http://schemas.openxmlformats.org/officeDocument/2006/relationships/image" Target="../media/image28.emf"/><Relationship Id="rId4" Type="http://schemas.microsoft.com/office/2007/relationships/hdphoto" Target="../media/hdphoto19.wdp"/><Relationship Id="rId9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4.jpeg"/><Relationship Id="rId7" Type="http://schemas.microsoft.com/office/2007/relationships/hdphoto" Target="../media/hdphoto2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microsoft.com/office/2007/relationships/hdphoto" Target="../media/hdphoto23.wdp"/><Relationship Id="rId4" Type="http://schemas.microsoft.com/office/2007/relationships/hdphoto" Target="../media/hdphoto22.wdp"/><Relationship Id="rId9" Type="http://schemas.microsoft.com/office/2007/relationships/hdphoto" Target="../media/hdphoto25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28.wdp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microsoft.com/office/2007/relationships/hdphoto" Target="../media/hdphoto29.wdp"/><Relationship Id="rId7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1.wdp"/><Relationship Id="rId5" Type="http://schemas.openxmlformats.org/officeDocument/2006/relationships/image" Target="../media/image42.jpeg"/><Relationship Id="rId10" Type="http://schemas.microsoft.com/office/2007/relationships/hdphoto" Target="../media/hdphoto33.wdp"/><Relationship Id="rId4" Type="http://schemas.microsoft.com/office/2007/relationships/hdphoto" Target="../media/hdphoto30.wdp"/><Relationship Id="rId9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5.jpeg"/><Relationship Id="rId7" Type="http://schemas.microsoft.com/office/2007/relationships/hdphoto" Target="../media/hdphoto3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microsoft.com/office/2007/relationships/hdphoto" Target="../media/hdphoto38.wdp"/><Relationship Id="rId5" Type="http://schemas.microsoft.com/office/2007/relationships/hdphoto" Target="../media/hdphoto35.wdp"/><Relationship Id="rId10" Type="http://schemas.openxmlformats.org/officeDocument/2006/relationships/image" Target="../media/image42.jpeg"/><Relationship Id="rId4" Type="http://schemas.microsoft.com/office/2007/relationships/hdphoto" Target="../media/hdphoto34.wdp"/><Relationship Id="rId9" Type="http://schemas.microsoft.com/office/2007/relationships/hdphoto" Target="../media/hdphoto37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3" Type="http://schemas.openxmlformats.org/officeDocument/2006/relationships/image" Target="../media/image51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0.wdp"/><Relationship Id="rId11" Type="http://schemas.openxmlformats.org/officeDocument/2006/relationships/image" Target="../media/image55.tiff"/><Relationship Id="rId5" Type="http://schemas.openxmlformats.org/officeDocument/2006/relationships/image" Target="../media/image52.jpeg"/><Relationship Id="rId10" Type="http://schemas.microsoft.com/office/2007/relationships/hdphoto" Target="../media/hdphoto42.wdp"/><Relationship Id="rId4" Type="http://schemas.microsoft.com/office/2007/relationships/hdphoto" Target="../media/hdphoto39.wdp"/><Relationship Id="rId9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553" y="3326860"/>
            <a:ext cx="11997447" cy="820520"/>
          </a:xfrm>
        </p:spPr>
        <p:txBody>
          <a:bodyPr>
            <a:noAutofit/>
          </a:bodyPr>
          <a:lstStyle/>
          <a:p>
            <a:r>
              <a:rPr lang="en-US" sz="11500" dirty="0"/>
              <a:t>Ionic equilibria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44912"/>
            <a:ext cx="9144000" cy="1655762"/>
          </a:xfrm>
        </p:spPr>
        <p:txBody>
          <a:bodyPr/>
          <a:lstStyle/>
          <a:p>
            <a:r>
              <a:rPr lang="en-US" b="1" dirty="0"/>
              <a:t>By</a:t>
            </a:r>
          </a:p>
          <a:p>
            <a:r>
              <a:rPr lang="en-US" b="1" dirty="0" err="1"/>
              <a:t>Lec.Noor</a:t>
            </a:r>
            <a:r>
              <a:rPr lang="en-US" b="1" dirty="0"/>
              <a:t> Yousif Fareed</a:t>
            </a:r>
          </a:p>
          <a:p>
            <a:r>
              <a:rPr lang="en-US" b="1" dirty="0"/>
              <a:t>20</a:t>
            </a:r>
            <a:r>
              <a:rPr lang="en-GB" b="1" dirty="0"/>
              <a:t>23</a:t>
            </a:r>
            <a:r>
              <a:rPr lang="en-US" b="1" dirty="0"/>
              <a:t>/2024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0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7264" y="447080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Sörensen's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pH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75881"/>
            <a:ext cx="12191999" cy="5486400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3200" dirty="0"/>
              <a:t>H ion concentration of a solution varies from approximately </a:t>
            </a:r>
            <a:r>
              <a:rPr lang="en-US" sz="3200" b="1" dirty="0">
                <a:solidFill>
                  <a:srgbClr val="FF0000"/>
                </a:solidFill>
              </a:rPr>
              <a:t>1</a:t>
            </a:r>
            <a:r>
              <a:rPr lang="en-US" sz="3200" dirty="0"/>
              <a:t> in a 1 M solution of a strong acid to about </a:t>
            </a:r>
            <a:r>
              <a:rPr lang="en-US" sz="3200" b="1" dirty="0">
                <a:solidFill>
                  <a:srgbClr val="FF0000"/>
                </a:solidFill>
              </a:rPr>
              <a:t>1 × 10</a:t>
            </a:r>
            <a:r>
              <a:rPr lang="en-US" sz="3200" b="1" baseline="30000" dirty="0">
                <a:solidFill>
                  <a:srgbClr val="FF0000"/>
                </a:solidFill>
              </a:rPr>
              <a:t>-14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in a 1 M solution of a strong base </a:t>
            </a:r>
          </a:p>
          <a:p>
            <a:pPr>
              <a:lnSpc>
                <a:spcPct val="110000"/>
              </a:lnSpc>
            </a:pPr>
            <a:r>
              <a:rPr lang="en-US" sz="3200" dirty="0"/>
              <a:t>The pH of a solution can be considered in terms of a numeric scale having values from </a:t>
            </a:r>
            <a:r>
              <a:rPr lang="en-US" sz="3200" b="1" dirty="0">
                <a:solidFill>
                  <a:srgbClr val="FF0000"/>
                </a:solidFill>
              </a:rPr>
              <a:t>0 to 14</a:t>
            </a:r>
            <a:r>
              <a:rPr lang="en-US" sz="3200" dirty="0"/>
              <a:t>, which expresses in a quantitative way the degree of acidity (7 to 0) and alkalinity (7-14). </a:t>
            </a:r>
          </a:p>
          <a:p>
            <a:pPr>
              <a:lnSpc>
                <a:spcPct val="110000"/>
              </a:lnSpc>
            </a:pPr>
            <a:r>
              <a:rPr lang="en-US" sz="3200" dirty="0"/>
              <a:t>The value 7 at which the hydrogen and hydroxyl ion concentrations are about equal at room temperature is referred to as the </a:t>
            </a:r>
            <a:r>
              <a:rPr lang="en-US" sz="3200" b="1" u="sng" dirty="0"/>
              <a:t>neutral</a:t>
            </a:r>
            <a:r>
              <a:rPr lang="en-US" sz="3200" dirty="0"/>
              <a:t> </a:t>
            </a:r>
            <a:r>
              <a:rPr lang="en-US" sz="3200" b="1" u="sng" dirty="0"/>
              <a:t>point</a:t>
            </a:r>
            <a:r>
              <a:rPr lang="en-US" sz="3200" dirty="0"/>
              <a:t>, or </a:t>
            </a:r>
            <a:r>
              <a:rPr lang="en-US" sz="3200" b="1" u="sng" dirty="0"/>
              <a:t>neutrality</a:t>
            </a:r>
            <a:r>
              <a:rPr lang="en-US" sz="3200" dirty="0"/>
              <a:t>. The neutral pH at 0°C is 7.47, and at 100°C it is 6.15. </a:t>
            </a:r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369" y="728923"/>
            <a:ext cx="3650487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en-US"/>
            </a:defPPr>
            <a:lvl1pPr>
              <a:defRPr b="1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z="4400" dirty="0">
                <a:solidFill>
                  <a:srgbClr val="FF0000"/>
                </a:solidFill>
              </a:rPr>
              <a:t>Ionic Equilibria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369" y="1960712"/>
            <a:ext cx="11013546" cy="90822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16059" y="3226477"/>
            <a:ext cx="6032385" cy="789109"/>
            <a:chOff x="842040" y="4588768"/>
            <a:chExt cx="8579392" cy="1122288"/>
          </a:xfrm>
        </p:grpSpPr>
        <p:sp>
          <p:nvSpPr>
            <p:cNvPr id="4" name="TextBox 3"/>
            <p:cNvSpPr txBox="1"/>
            <p:nvPr/>
          </p:nvSpPr>
          <p:spPr>
            <a:xfrm>
              <a:off x="842040" y="4804792"/>
              <a:ext cx="3609421" cy="744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Rate of forward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58184" y="4588768"/>
              <a:ext cx="4863248" cy="112228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045550" y="3985937"/>
            <a:ext cx="6264388" cy="658198"/>
            <a:chOff x="813768" y="5452864"/>
            <a:chExt cx="8909352" cy="93610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02200" y="5452864"/>
              <a:ext cx="5020920" cy="93610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13768" y="5596880"/>
              <a:ext cx="3977294" cy="744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Rate of backward 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4920" y="5606117"/>
            <a:ext cx="7645224" cy="9123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34296" y="4924716"/>
            <a:ext cx="2561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At equilibrium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1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7442" y="1251883"/>
            <a:ext cx="3656563" cy="1122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247892" y="1201252"/>
            <a:ext cx="2169825" cy="43858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25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 of water=55.3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6631" y="2213865"/>
            <a:ext cx="3696960" cy="893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7351" y="3884676"/>
            <a:ext cx="2501331" cy="1113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2397" y="3378369"/>
            <a:ext cx="5007660" cy="1069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6721" y="5302334"/>
            <a:ext cx="1620180" cy="952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691136" y="5555487"/>
            <a:ext cx="4386329" cy="481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dirty="0"/>
              <a:t>At large conc. Of water (diluent)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2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849851" y="1607823"/>
            <a:ext cx="7691636" cy="889123"/>
            <a:chOff x="1893888" y="5236840"/>
            <a:chExt cx="10939216" cy="12645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93888" y="5236840"/>
              <a:ext cx="6480720" cy="126453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4568" y="5452864"/>
              <a:ext cx="4818536" cy="792088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1260" y="3751457"/>
            <a:ext cx="7797116" cy="31065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17516" y="2568102"/>
            <a:ext cx="272374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K</a:t>
            </a:r>
            <a:r>
              <a:rPr lang="en-US" sz="3600" baseline="-25000" dirty="0" err="1"/>
              <a:t>a</a:t>
            </a:r>
            <a:r>
              <a:rPr lang="en-US" sz="3600" dirty="0"/>
              <a:t>= K</a:t>
            </a:r>
            <a:r>
              <a:rPr lang="en-US" sz="3600" baseline="-25000" dirty="0"/>
              <a:t>w</a:t>
            </a:r>
            <a:r>
              <a:rPr lang="en-US" sz="3600" dirty="0"/>
              <a:t>/K</a:t>
            </a:r>
            <a:r>
              <a:rPr lang="en-US" sz="3600" baseline="-25000" dirty="0"/>
              <a:t>b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7564877" y="2568102"/>
            <a:ext cx="227357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K</a:t>
            </a:r>
            <a:r>
              <a:rPr lang="en-US" sz="3600" baseline="-25000" dirty="0"/>
              <a:t>b</a:t>
            </a:r>
            <a:r>
              <a:rPr lang="en-US" sz="3600" dirty="0"/>
              <a:t> =K</a:t>
            </a:r>
            <a:r>
              <a:rPr lang="en-US" sz="3600" baseline="-25000" dirty="0"/>
              <a:t>w</a:t>
            </a:r>
            <a:r>
              <a:rPr lang="en-US" sz="3600" dirty="0"/>
              <a:t>/</a:t>
            </a:r>
            <a:r>
              <a:rPr lang="en-US" sz="3600" dirty="0" err="1"/>
              <a:t>K</a:t>
            </a:r>
            <a:r>
              <a:rPr lang="en-US" sz="3600" baseline="-25000" dirty="0" err="1"/>
              <a:t>a</a:t>
            </a:r>
            <a:endParaRPr lang="en-US" sz="3600" baseline="-25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13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73729" y="758119"/>
            <a:ext cx="7816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" charset="0"/>
              </a:rPr>
              <a:t>Relationship Between</a:t>
            </a:r>
            <a:r>
              <a:rPr lang="en-US" sz="3600" dirty="0">
                <a:latin typeface="Helvetica" charset="0"/>
              </a:rPr>
              <a:t> </a:t>
            </a:r>
            <a:r>
              <a:rPr lang="en-US" sz="4000" i="1" dirty="0" err="1">
                <a:latin typeface="Times" charset="0"/>
              </a:rPr>
              <a:t>K</a:t>
            </a:r>
            <a:r>
              <a:rPr lang="en-US" sz="4000" i="1" baseline="-25000" dirty="0" err="1">
                <a:latin typeface="Times" charset="0"/>
              </a:rPr>
              <a:t>a</a:t>
            </a:r>
            <a:r>
              <a:rPr lang="en-US" sz="4000" i="1" dirty="0">
                <a:latin typeface="Times" charset="0"/>
              </a:rPr>
              <a:t> </a:t>
            </a:r>
            <a:r>
              <a:rPr lang="en-US" sz="3600" dirty="0">
                <a:latin typeface="Times" charset="0"/>
              </a:rPr>
              <a:t>and</a:t>
            </a:r>
            <a:r>
              <a:rPr lang="en-US" sz="4000" dirty="0">
                <a:latin typeface="Times" charset="0"/>
              </a:rPr>
              <a:t> </a:t>
            </a:r>
            <a:r>
              <a:rPr lang="en-US" sz="4000" i="1" dirty="0">
                <a:latin typeface="Times" charset="0"/>
              </a:rPr>
              <a:t>K</a:t>
            </a:r>
            <a:r>
              <a:rPr lang="en-US" sz="4000" i="1" baseline="-25000" dirty="0">
                <a:latin typeface="Times" charset="0"/>
              </a:rPr>
              <a:t>b</a:t>
            </a:r>
            <a:r>
              <a:rPr lang="en-US" sz="4000" i="1" dirty="0">
                <a:latin typeface="Times" charset="0"/>
              </a:rPr>
              <a:t> 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599043"/>
            <a:ext cx="44941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</a:t>
            </a:r>
            <a:r>
              <a:rPr lang="en-US" sz="3200" baseline="-25000" dirty="0"/>
              <a:t>w</a:t>
            </a:r>
            <a:r>
              <a:rPr lang="en-US" sz="3200" dirty="0"/>
              <a:t>. known as the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autoprotolysis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i="1" dirty="0"/>
              <a:t>constant, </a:t>
            </a:r>
            <a:r>
              <a:rPr lang="en-US" sz="3200" dirty="0"/>
              <a:t>or the 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ion product </a:t>
            </a:r>
            <a:r>
              <a:rPr lang="en-US" sz="3200" dirty="0"/>
              <a:t>of water</a:t>
            </a:r>
          </a:p>
        </p:txBody>
      </p:sp>
    </p:spTree>
    <p:extLst>
      <p:ext uri="{BB962C8B-B14F-4D97-AF65-F5344CB8AC3E}">
        <p14:creationId xmlns:p14="http://schemas.microsoft.com/office/powerpoint/2010/main" val="212064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748"/>
          <a:stretch/>
        </p:blipFill>
        <p:spPr>
          <a:xfrm>
            <a:off x="175098" y="1020462"/>
            <a:ext cx="12016902" cy="40768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4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64" y="4276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Ionization of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Polyprotic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Electrolytes.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263" y="1579795"/>
            <a:ext cx="11866123" cy="5141680"/>
          </a:xfrm>
        </p:spPr>
        <p:txBody>
          <a:bodyPr>
            <a:normAutofit/>
          </a:bodyPr>
          <a:lstStyle/>
          <a:p>
            <a:r>
              <a:rPr lang="en-US" dirty="0"/>
              <a:t>Acids that donate a single proton and bases that accept a single proton are called </a:t>
            </a:r>
            <a:r>
              <a:rPr lang="en-US" i="1" dirty="0" err="1">
                <a:solidFill>
                  <a:schemeClr val="accent1">
                    <a:lumMod val="50000"/>
                  </a:schemeClr>
                </a:solidFill>
              </a:rPr>
              <a:t>monoprotic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 electrolytes</a:t>
            </a:r>
            <a:r>
              <a:rPr lang="en-US" i="1" dirty="0"/>
              <a:t>. </a:t>
            </a:r>
          </a:p>
          <a:p>
            <a:r>
              <a:rPr lang="en-US" dirty="0"/>
              <a:t>A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polyprotic</a:t>
            </a:r>
            <a:r>
              <a:rPr lang="en-US" dirty="0"/>
              <a:t> (polybasic) acid is one that is capable of donating two or more protons, and a </a:t>
            </a:r>
            <a:r>
              <a:rPr lang="en-US" dirty="0" err="1"/>
              <a:t>polyprotic</a:t>
            </a:r>
            <a:r>
              <a:rPr lang="en-US" dirty="0"/>
              <a:t> base is capable of accepting two or more protons. 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diprotic</a:t>
            </a:r>
            <a:r>
              <a:rPr lang="en-US" dirty="0"/>
              <a:t> (dibasic) acid, such as carbonic acid, ionizes in two stages, and a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triprotic</a:t>
            </a:r>
            <a:r>
              <a:rPr lang="en-US" dirty="0"/>
              <a:t> (tribasic) acid, such as phosphoric acid, ionizes in three stages. </a:t>
            </a:r>
          </a:p>
          <a:p>
            <a:r>
              <a:rPr lang="en-US" dirty="0"/>
              <a:t>In any </a:t>
            </a:r>
            <a:r>
              <a:rPr lang="en-US" dirty="0" err="1"/>
              <a:t>polyprotic</a:t>
            </a:r>
            <a:r>
              <a:rPr lang="en-US" dirty="0"/>
              <a:t> electrolyte, the primary </a:t>
            </a:r>
            <a:r>
              <a:rPr lang="en-US" dirty="0" err="1"/>
              <a:t>protolysis</a:t>
            </a:r>
            <a:r>
              <a:rPr lang="en-US" dirty="0"/>
              <a:t> is greatest, and succeeding stages become less complete at any given acid concentration.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9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86" y="1579795"/>
            <a:ext cx="5422628" cy="51416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64" y="4276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Ionization of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Polyprotic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Electrolytes.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322" y="1579795"/>
            <a:ext cx="5991699" cy="51416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741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614" y="733598"/>
            <a:ext cx="3928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u="sng" dirty="0"/>
              <a:t>Ampholytes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5009" y="1808820"/>
            <a:ext cx="6505514" cy="20110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0055" y="5352964"/>
            <a:ext cx="6210690" cy="8100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0505" y="3985937"/>
            <a:ext cx="3554114" cy="523220"/>
          </a:xfrm>
          <a:prstGeom prst="rect">
            <a:avLst/>
          </a:prstGeom>
          <a:noFill/>
          <a:ln>
            <a:solidFill>
              <a:srgbClr val="002D99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Amphoteric compound</a:t>
            </a:r>
          </a:p>
        </p:txBody>
      </p:sp>
      <p:cxnSp>
        <p:nvCxnSpPr>
          <p:cNvPr id="8" name="Straight Arrow Connector 7"/>
          <p:cNvCxnSpPr>
            <a:stCxn id="5" idx="2"/>
          </p:cNvCxnSpPr>
          <p:nvPr/>
        </p:nvCxnSpPr>
        <p:spPr bwMode="auto">
          <a:xfrm>
            <a:off x="3417562" y="4509157"/>
            <a:ext cx="602583" cy="793176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1220023" y="6130934"/>
            <a:ext cx="1897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Zwitterion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2906271" y="5758009"/>
            <a:ext cx="1063243" cy="556937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2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21113" y="1769111"/>
            <a:ext cx="448450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e.g. pH of milk 6.6 (casein IEP=4.6)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4540" y="664286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00FF"/>
                </a:solidFill>
              </a:rPr>
              <a:t>Isoelectric point </a:t>
            </a:r>
            <a:r>
              <a:rPr lang="en-US" sz="5400" b="1" dirty="0"/>
              <a:t>(IEP)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4539" y="2377460"/>
            <a:ext cx="11613205" cy="4115075"/>
          </a:xfrm>
        </p:spPr>
        <p:txBody>
          <a:bodyPr>
            <a:normAutofit/>
          </a:bodyPr>
          <a:lstStyle/>
          <a:p>
            <a:r>
              <a:rPr lang="en-US" sz="3600" dirty="0"/>
              <a:t>It is pH at which zwitterion  concentration at maximum</a:t>
            </a:r>
          </a:p>
          <a:p>
            <a:r>
              <a:rPr lang="en-US" sz="3600" dirty="0"/>
              <a:t>It has been used for determination of protein and amino acids.</a:t>
            </a:r>
          </a:p>
          <a:p>
            <a:r>
              <a:rPr lang="en-US" sz="3600" dirty="0"/>
              <a:t>The molecules have ------------- solubility at IEP.</a:t>
            </a:r>
          </a:p>
          <a:p>
            <a:r>
              <a:rPr lang="en-US" sz="3600" dirty="0"/>
              <a:t>The net charge of a molecule at its IEP is -----------.</a:t>
            </a:r>
          </a:p>
          <a:p>
            <a:r>
              <a:rPr lang="en-US" sz="3600" dirty="0"/>
              <a:t>Charge of a molecule at pH  above its  IEP is ----------- and below is -----------.</a:t>
            </a:r>
          </a:p>
          <a:p>
            <a:endParaRPr lang="en-US" sz="3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384" y="836187"/>
            <a:ext cx="5680952" cy="70078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Solutions 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containing Strong acids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953" y="1763082"/>
            <a:ext cx="10515600" cy="113457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Strong acid concentration of H is equal to initial concentration of acid.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953" y="4160344"/>
            <a:ext cx="6704468" cy="2697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2421" y="3479881"/>
            <a:ext cx="2728396" cy="7056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246368" y="5845520"/>
            <a:ext cx="1455848" cy="5250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12" dirty="0">
                <a:latin typeface="Times New Roman"/>
                <a:cs typeface="Times New Roman"/>
              </a:rPr>
              <a:t>pH=2.48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7953" y="3227730"/>
            <a:ext cx="5945026" cy="7007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Solutions containing Only a Weak Acid</a:t>
            </a:r>
          </a:p>
        </p:txBody>
      </p:sp>
    </p:spTree>
    <p:extLst>
      <p:ext uri="{BB962C8B-B14F-4D97-AF65-F5344CB8AC3E}">
        <p14:creationId xmlns:p14="http://schemas.microsoft.com/office/powerpoint/2010/main" val="2279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288" y="752953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accent1"/>
                </a:solidFill>
              </a:rPr>
              <a:t>Outlines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5104"/>
            <a:ext cx="10515600" cy="3447501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lang="en-US" sz="4400" dirty="0"/>
              <a:t>Objectives</a:t>
            </a:r>
          </a:p>
          <a:p>
            <a:pPr>
              <a:buFont typeface="Wingdings" charset="2"/>
              <a:buChar char="Ø"/>
            </a:pPr>
            <a:r>
              <a:rPr lang="en-US" sz="4400" dirty="0"/>
              <a:t>Theories</a:t>
            </a:r>
          </a:p>
          <a:p>
            <a:pPr>
              <a:buFont typeface="Wingdings" charset="2"/>
              <a:buChar char="Ø"/>
            </a:pPr>
            <a:r>
              <a:rPr lang="en-US" sz="4400" dirty="0"/>
              <a:t>Acid-base equilibria </a:t>
            </a:r>
          </a:p>
          <a:p>
            <a:pPr>
              <a:buFont typeface="Wingdings" charset="2"/>
              <a:buChar char="Ø"/>
            </a:pPr>
            <a:r>
              <a:rPr lang="en-US" sz="4400" dirty="0"/>
              <a:t>Calculation of pH, acidity constants </a:t>
            </a:r>
          </a:p>
          <a:p>
            <a:pPr>
              <a:buFont typeface="Wingdings" charset="2"/>
              <a:buChar char="Ø"/>
            </a:pPr>
            <a:r>
              <a:rPr lang="en-US" sz="4400" dirty="0"/>
              <a:t>The effect of ionic strength.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6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948100"/>
            <a:ext cx="12192000" cy="5945482"/>
            <a:chOff x="2602487" y="948100"/>
            <a:chExt cx="6936396" cy="59454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2093"/>
            <a:stretch/>
          </p:blipFill>
          <p:spPr>
            <a:xfrm>
              <a:off x="2602487" y="948100"/>
              <a:ext cx="6936396" cy="594548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6906090" y="3074586"/>
              <a:ext cx="2379639" cy="253153"/>
            </a:xfrm>
            <a:prstGeom prst="rect">
              <a:avLst/>
            </a:prstGeom>
            <a:solidFill>
              <a:srgbClr val="FF6600">
                <a:alpha val="35000"/>
              </a:srgb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en-US" sz="2953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475820" y="3783414"/>
              <a:ext cx="506306" cy="303784"/>
            </a:xfrm>
            <a:prstGeom prst="rect">
              <a:avLst/>
            </a:prstGeom>
            <a:solidFill>
              <a:srgbClr val="FF6600">
                <a:alpha val="35000"/>
              </a:srgb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en-US" sz="2953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5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392" y="2623930"/>
            <a:ext cx="10953344" cy="37324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396" y="853581"/>
            <a:ext cx="6080076" cy="1243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2937" y="1251883"/>
            <a:ext cx="2172362" cy="84546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055817" y="3370957"/>
          <a:ext cx="80367" cy="116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9" imgW="114300" imgH="165100" progId="Equation.3">
                  <p:embed/>
                </p:oleObj>
              </mc:Choice>
              <mc:Fallback>
                <p:oleObj name="Equation" r:id="rId9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55817" y="3370957"/>
                        <a:ext cx="80367" cy="116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055817" y="3370957"/>
          <a:ext cx="80367" cy="116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11" imgW="114300" imgH="165100" progId="Equation.3">
                  <p:embed/>
                </p:oleObj>
              </mc:Choice>
              <mc:Fallback>
                <p:oleObj name="Equation" r:id="rId11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055817" y="3370957"/>
                        <a:ext cx="80367" cy="116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/>
          <a:srcRect l="32760" t="13670" r="31250" b="-14056"/>
          <a:stretch/>
        </p:blipFill>
        <p:spPr>
          <a:xfrm>
            <a:off x="8297727" y="2363162"/>
            <a:ext cx="2415954" cy="52153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7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735731"/>
            <a:ext cx="7133377" cy="1063242"/>
            <a:chOff x="1461840" y="1780456"/>
            <a:chExt cx="7272808" cy="4218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b="43702"/>
            <a:stretch/>
          </p:blipFill>
          <p:spPr>
            <a:xfrm>
              <a:off x="1461840" y="1780456"/>
              <a:ext cx="5308600" cy="42184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981" t="47834" r="59467" b="4450"/>
            <a:stretch/>
          </p:blipFill>
          <p:spPr>
            <a:xfrm>
              <a:off x="6688038" y="1780456"/>
              <a:ext cx="2046610" cy="35754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9964" y="1150622"/>
            <a:ext cx="2025225" cy="66668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5550" y="2213865"/>
            <a:ext cx="8023157" cy="381454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6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837" y="1169372"/>
            <a:ext cx="11361907" cy="518697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0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11210"/>
            <a:ext cx="9197454" cy="8018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7488" y="1953435"/>
            <a:ext cx="3002785" cy="455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49" y="2618909"/>
            <a:ext cx="11264629" cy="356788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712615"/>
            <a:ext cx="7488166" cy="1114164"/>
            <a:chOff x="3190032" y="1996480"/>
            <a:chExt cx="7827288" cy="4590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" t="1" r="1455" b="48595"/>
            <a:stretch/>
          </p:blipFill>
          <p:spPr>
            <a:xfrm>
              <a:off x="3190032" y="1996480"/>
              <a:ext cx="5506627" cy="43086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2406" t="53821" r="56744"/>
            <a:stretch/>
          </p:blipFill>
          <p:spPr>
            <a:xfrm>
              <a:off x="8734648" y="2068488"/>
              <a:ext cx="2282672" cy="387076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5465" y="1874397"/>
            <a:ext cx="2291702" cy="50630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0389" y="1815417"/>
            <a:ext cx="3985490" cy="708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1316" y="2467018"/>
            <a:ext cx="6430089" cy="411829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1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744789"/>
            <a:ext cx="8253938" cy="911877"/>
            <a:chOff x="1101800" y="1492424"/>
            <a:chExt cx="6840760" cy="42051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r="3698" b="53364"/>
            <a:stretch/>
          </p:blipFill>
          <p:spPr>
            <a:xfrm>
              <a:off x="1101800" y="1492424"/>
              <a:ext cx="5038909" cy="42051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2573" t="45073" r="62121" b="12711"/>
            <a:stretch/>
          </p:blipFill>
          <p:spPr>
            <a:xfrm>
              <a:off x="6095238" y="1524574"/>
              <a:ext cx="1847322" cy="38066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811" y="1656928"/>
            <a:ext cx="6107127" cy="9619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7442" y="2568280"/>
            <a:ext cx="7138918" cy="40873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9964" y="2163235"/>
            <a:ext cx="2291702" cy="50630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541" y="45684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Ionic strength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2614" y="1478604"/>
            <a:ext cx="8151778" cy="459041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1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541" y="45684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Ionic strength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28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540" y="1379408"/>
            <a:ext cx="11749391" cy="4552545"/>
          </a:xfrm>
        </p:spPr>
        <p:txBody>
          <a:bodyPr/>
          <a:lstStyle/>
          <a:p>
            <a:r>
              <a:rPr lang="en-US" dirty="0"/>
              <a:t>ionic strength---I or </a:t>
            </a:r>
            <a:r>
              <a:rPr lang="en-US" dirty="0" err="1"/>
              <a:t>μ</a:t>
            </a:r>
            <a:r>
              <a:rPr lang="en-US" dirty="0"/>
              <a:t> ---a measure of the total ion concentration</a:t>
            </a:r>
            <a:br>
              <a:rPr lang="en-US" dirty="0"/>
            </a:br>
            <a:r>
              <a:rPr lang="en-US" dirty="0"/>
              <a:t>in solution----but ions with </a:t>
            </a:r>
            <a:r>
              <a:rPr lang="en-US" u="sng" dirty="0"/>
              <a:t>more charge </a:t>
            </a:r>
            <a:r>
              <a:rPr lang="en-US" dirty="0"/>
              <a:t>are counted </a:t>
            </a:r>
            <a:r>
              <a:rPr lang="en-US" u="sng" dirty="0"/>
              <a:t>more</a:t>
            </a:r>
            <a:r>
              <a:rPr lang="en-US" dirty="0"/>
              <a:t> due to stronger electrostatic interactions with other ions (I.e., can influence the increase “ionic atmosphere” greater than singly charged ions)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39" y="2975411"/>
            <a:ext cx="11360286" cy="16329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6" y="4377447"/>
            <a:ext cx="12192000" cy="239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4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732" y="1242179"/>
            <a:ext cx="6385084" cy="5063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731" y="2301199"/>
            <a:ext cx="6952559" cy="17338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8244" y="3264013"/>
            <a:ext cx="3675277" cy="7800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8244" y="4429556"/>
            <a:ext cx="3668545" cy="788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 bwMode="auto">
          <a:xfrm>
            <a:off x="8008244" y="5604028"/>
            <a:ext cx="3937322" cy="7965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K</a:t>
            </a:r>
            <a:r>
              <a:rPr lang="en-US" sz="3200" baseline="-25000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</a:t>
            </a:r>
            <a:r>
              <a:rPr lang="en-US" sz="2000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=Salting in constant=0.32 </a:t>
            </a:r>
            <a:r>
              <a:rPr lang="en-US" sz="2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for amino acid </a:t>
            </a:r>
            <a:r>
              <a:rPr lang="en-US" sz="2000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in water </a:t>
            </a:r>
            <a:endParaRPr lang="en-US" sz="1200" baseline="-25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732" y="4824023"/>
            <a:ext cx="6654800" cy="11656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227676" y="4167946"/>
            <a:ext cx="4610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For </a:t>
            </a:r>
            <a:r>
              <a:rPr lang="en-US" sz="2800" b="1" dirty="0" err="1"/>
              <a:t>monotropic</a:t>
            </a:r>
            <a:r>
              <a:rPr lang="en-US" sz="2800" b="1" dirty="0"/>
              <a:t> molecule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83142" y="2503786"/>
            <a:ext cx="4187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For </a:t>
            </a:r>
            <a:r>
              <a:rPr lang="en-US" sz="2800" b="1"/>
              <a:t>zwitterion molecule</a:t>
            </a:r>
            <a:endParaRPr lang="en-US" sz="2800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6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89107"/>
            <a:ext cx="10964694" cy="1772644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chemeClr val="accent1">
                    <a:lumMod val="50000"/>
                  </a:schemeClr>
                </a:solidFill>
              </a:rPr>
              <a:t>Objectives</a:t>
            </a:r>
            <a:endParaRPr lang="en-US" sz="8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106" y="2241275"/>
            <a:ext cx="11802894" cy="3827023"/>
          </a:xfrm>
        </p:spPr>
        <p:txBody>
          <a:bodyPr>
            <a:noAutofit/>
          </a:bodyPr>
          <a:lstStyle/>
          <a:p>
            <a:r>
              <a:rPr lang="en-US" sz="4000" dirty="0"/>
              <a:t>Define of acids and bases</a:t>
            </a:r>
          </a:p>
          <a:p>
            <a:r>
              <a:rPr lang="en-US" sz="4000" dirty="0"/>
              <a:t>Concept of </a:t>
            </a:r>
            <a:r>
              <a:rPr lang="en-US" sz="4000" dirty="0" err="1"/>
              <a:t>Sörensen's</a:t>
            </a:r>
            <a:r>
              <a:rPr lang="en-US" sz="4000" dirty="0"/>
              <a:t> pH scale.</a:t>
            </a:r>
          </a:p>
          <a:p>
            <a:r>
              <a:rPr lang="en-US" sz="4000" dirty="0"/>
              <a:t>Understanding different terminology such as </a:t>
            </a:r>
            <a:r>
              <a:rPr lang="en-US" sz="4000" dirty="0" err="1"/>
              <a:t>Ampholytes</a:t>
            </a:r>
            <a:r>
              <a:rPr lang="en-US" sz="4000" dirty="0"/>
              <a:t>, Aprotic , </a:t>
            </a:r>
            <a:r>
              <a:rPr lang="en-US" sz="4000" dirty="0" err="1"/>
              <a:t>etc</a:t>
            </a:r>
            <a:endParaRPr lang="en-US" sz="4000" dirty="0"/>
          </a:p>
          <a:p>
            <a:r>
              <a:rPr lang="en-US" sz="4000" dirty="0"/>
              <a:t>Ionization of </a:t>
            </a:r>
            <a:r>
              <a:rPr lang="en-US" sz="4000" dirty="0" err="1"/>
              <a:t>Polyprotic</a:t>
            </a:r>
            <a:r>
              <a:rPr lang="en-US" sz="4000" dirty="0"/>
              <a:t> electrolytes.</a:t>
            </a:r>
          </a:p>
          <a:p>
            <a:r>
              <a:rPr lang="en-US" sz="4000" dirty="0" err="1"/>
              <a:t>pKa</a:t>
            </a:r>
            <a:r>
              <a:rPr lang="en-US" sz="4000" dirty="0"/>
              <a:t> and pH calculation of aqueous solutions with different composition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7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39302"/>
            <a:ext cx="12192000" cy="61186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45228" y="2149651"/>
            <a:ext cx="64040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0.1</a:t>
            </a:r>
          </a:p>
        </p:txBody>
      </p:sp>
    </p:spTree>
    <p:extLst>
      <p:ext uri="{BB962C8B-B14F-4D97-AF65-F5344CB8AC3E}">
        <p14:creationId xmlns:p14="http://schemas.microsoft.com/office/powerpoint/2010/main" val="137366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651" y="998730"/>
            <a:ext cx="11653736" cy="565611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7421" y="996608"/>
            <a:ext cx="6862011" cy="1325563"/>
          </a:xfrm>
        </p:spPr>
        <p:txBody>
          <a:bodyPr/>
          <a:lstStyle/>
          <a:p>
            <a:r>
              <a:rPr lang="en-US" dirty="0"/>
              <a:t>Thanks for your attention </a:t>
            </a:r>
          </a:p>
        </p:txBody>
      </p:sp>
      <p:pic>
        <p:nvPicPr>
          <p:cNvPr id="4" name="Picture 5" descr="http://www.yourdictionary.com/images/articles/lg/571.ExclamationMar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2567781"/>
            <a:ext cx="47879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0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9232"/>
          <a:stretch/>
        </p:blipFill>
        <p:spPr>
          <a:xfrm>
            <a:off x="3048000" y="1424152"/>
            <a:ext cx="9144000" cy="49321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64" y="44094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Theories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361" y="1424152"/>
            <a:ext cx="3889443" cy="49321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Arrhenius Theory</a:t>
            </a:r>
          </a:p>
          <a:p>
            <a:r>
              <a:rPr lang="en-US" dirty="0"/>
              <a:t> Arrhenius defined an acid as a substance that liberates </a:t>
            </a:r>
            <a:r>
              <a:rPr lang="en-US" b="1" u="sng" dirty="0"/>
              <a:t>hydrogen ions </a:t>
            </a:r>
            <a:r>
              <a:rPr lang="en-US" dirty="0"/>
              <a:t>and a base as a substance that supplies </a:t>
            </a:r>
            <a:r>
              <a:rPr lang="en-US" b="1" u="sng" dirty="0"/>
              <a:t>hydroxyl ions </a:t>
            </a:r>
            <a:r>
              <a:rPr lang="en-US" dirty="0"/>
              <a:t>on dissociation in aqueous media.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4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724" y="747712"/>
            <a:ext cx="7620000" cy="57912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5630" y="622179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Brönsted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–Lowry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093" y="1947742"/>
            <a:ext cx="4434192" cy="4408608"/>
          </a:xfrm>
        </p:spPr>
        <p:txBody>
          <a:bodyPr>
            <a:normAutofit/>
          </a:bodyPr>
          <a:lstStyle/>
          <a:p>
            <a:r>
              <a:rPr lang="en-US" dirty="0"/>
              <a:t>According to the </a:t>
            </a:r>
            <a:r>
              <a:rPr lang="en-US" dirty="0" err="1"/>
              <a:t>Brönsted</a:t>
            </a:r>
            <a:r>
              <a:rPr lang="en-US" dirty="0"/>
              <a:t>–Lowry theory, an </a:t>
            </a:r>
            <a:r>
              <a:rPr lang="en-US" u="sng" dirty="0">
                <a:solidFill>
                  <a:schemeClr val="accent1">
                    <a:lumMod val="50000"/>
                  </a:schemeClr>
                </a:solidFill>
              </a:rPr>
              <a:t>acid </a:t>
            </a:r>
            <a:r>
              <a:rPr lang="en-US" dirty="0"/>
              <a:t>is a substance, charged or uncharged, that is capable of </a:t>
            </a:r>
            <a:r>
              <a:rPr lang="en-US" u="sng" dirty="0">
                <a:solidFill>
                  <a:schemeClr val="accent1">
                    <a:lumMod val="50000"/>
                  </a:schemeClr>
                </a:solidFill>
              </a:rPr>
              <a:t>donating a proton</a:t>
            </a:r>
            <a:r>
              <a:rPr lang="en-US" dirty="0"/>
              <a:t>, and a </a:t>
            </a:r>
            <a:r>
              <a:rPr lang="en-US" u="sng" dirty="0">
                <a:solidFill>
                  <a:schemeClr val="accent6">
                    <a:lumMod val="75000"/>
                  </a:schemeClr>
                </a:solidFill>
              </a:rPr>
              <a:t>base</a:t>
            </a:r>
            <a:r>
              <a:rPr lang="en-US" dirty="0"/>
              <a:t> is a substance, charged or uncharged, that is capable of </a:t>
            </a:r>
            <a:r>
              <a:rPr lang="en-US" u="sng" dirty="0">
                <a:solidFill>
                  <a:schemeClr val="accent6">
                    <a:lumMod val="75000"/>
                  </a:schemeClr>
                </a:solidFill>
              </a:rPr>
              <a:t>accepting a proton </a:t>
            </a:r>
            <a:r>
              <a:rPr lang="en-US" dirty="0"/>
              <a:t>from an acid.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0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285" y="1108953"/>
            <a:ext cx="11381361" cy="524739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</a:pPr>
            <a:r>
              <a:rPr lang="en-US" dirty="0"/>
              <a:t>The strength of an acid or a base varies with the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solvent</a:t>
            </a:r>
            <a:r>
              <a:rPr lang="en-US" dirty="0"/>
              <a:t>.</a:t>
            </a:r>
          </a:p>
          <a:p>
            <a:pPr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</a:pPr>
            <a:r>
              <a:rPr lang="en-US" dirty="0" err="1"/>
              <a:t>HCl</a:t>
            </a:r>
            <a:r>
              <a:rPr lang="en-US" dirty="0"/>
              <a:t> is a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strong acid </a:t>
            </a:r>
            <a:r>
              <a:rPr lang="en-US" dirty="0"/>
              <a:t>but it is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weak acid </a:t>
            </a:r>
            <a:r>
              <a:rPr lang="en-US" dirty="0"/>
              <a:t>in glacial acetic acid. </a:t>
            </a:r>
          </a:p>
          <a:p>
            <a:pPr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</a:pPr>
            <a:r>
              <a:rPr lang="en-US" dirty="0"/>
              <a:t>Acetic acid, which is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weak acid</a:t>
            </a:r>
            <a:r>
              <a:rPr lang="en-US" dirty="0"/>
              <a:t>, is a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strong acid </a:t>
            </a:r>
            <a:r>
              <a:rPr lang="en-US" dirty="0"/>
              <a:t>in liquid ammonia.</a:t>
            </a:r>
          </a:p>
          <a:p>
            <a:pPr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</a:pPr>
            <a:r>
              <a:rPr lang="en-US" dirty="0"/>
              <a:t>Consequently, the strength of an acid depends not only on its ability to give up a proton but also on the ability of the solvent to accept the proton from the acid. This is called the </a:t>
            </a:r>
            <a:r>
              <a:rPr lang="en-US" u="sng" dirty="0">
                <a:solidFill>
                  <a:schemeClr val="tx2">
                    <a:lumMod val="50000"/>
                  </a:schemeClr>
                </a:solidFill>
              </a:rPr>
              <a:t>basic strength of the solvent. </a:t>
            </a:r>
          </a:p>
          <a:p>
            <a:pPr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</a:pPr>
            <a:r>
              <a:rPr lang="en-US" dirty="0"/>
              <a:t>In the </a:t>
            </a:r>
            <a:r>
              <a:rPr lang="en-US" dirty="0" err="1"/>
              <a:t>Brönsted</a:t>
            </a:r>
            <a:r>
              <a:rPr lang="en-US" dirty="0"/>
              <a:t>–Lowry classification, acids and bases may be anions such as HSO</a:t>
            </a:r>
            <a:r>
              <a:rPr lang="en-US" baseline="-25000" dirty="0"/>
              <a:t>4</a:t>
            </a:r>
            <a:r>
              <a:rPr lang="en-US" sz="3200" baseline="30000" dirty="0"/>
              <a:t>-</a:t>
            </a:r>
            <a:r>
              <a:rPr lang="en-US" dirty="0"/>
              <a:t> and CH</a:t>
            </a:r>
            <a:r>
              <a:rPr lang="en-US" baseline="-25000" dirty="0"/>
              <a:t>3</a:t>
            </a:r>
            <a:r>
              <a:rPr lang="en-US" dirty="0"/>
              <a:t>COO</a:t>
            </a:r>
            <a:r>
              <a:rPr lang="en-US" sz="3200" baseline="30000" dirty="0"/>
              <a:t>-</a:t>
            </a:r>
            <a:r>
              <a:rPr lang="en-US" dirty="0"/>
              <a:t>, cations such as NH</a:t>
            </a:r>
            <a:r>
              <a:rPr lang="en-US" baseline="-25000" dirty="0"/>
              <a:t>4</a:t>
            </a:r>
            <a:r>
              <a:rPr lang="en-US" baseline="30000" dirty="0"/>
              <a:t>+</a:t>
            </a:r>
            <a:r>
              <a:rPr lang="en-US" dirty="0"/>
              <a:t> and H</a:t>
            </a:r>
            <a:r>
              <a:rPr lang="en-US" baseline="-25000" dirty="0"/>
              <a:t>3</a:t>
            </a:r>
            <a:r>
              <a:rPr lang="en-US" dirty="0"/>
              <a:t>O</a:t>
            </a:r>
            <a:r>
              <a:rPr lang="en-US" baseline="30000" dirty="0"/>
              <a:t>+</a:t>
            </a:r>
            <a:r>
              <a:rPr lang="en-US" dirty="0"/>
              <a:t>, or neutral molecules such as </a:t>
            </a:r>
            <a:r>
              <a:rPr lang="en-US" dirty="0" err="1"/>
              <a:t>HCl</a:t>
            </a:r>
            <a:r>
              <a:rPr lang="en-US" dirty="0"/>
              <a:t> and NH</a:t>
            </a:r>
            <a:r>
              <a:rPr lang="en-US" baseline="-25000" dirty="0"/>
              <a:t>3</a:t>
            </a:r>
            <a:r>
              <a:rPr lang="en-US" dirty="0"/>
              <a:t>. Water can act as either an acid or a base and thus is amphiprotic.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9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65" y="54435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Solvent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630" y="1772644"/>
            <a:ext cx="11613204" cy="4583705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A </a:t>
            </a:r>
            <a:r>
              <a:rPr lang="en-US" b="1" i="1" dirty="0" err="1">
                <a:solidFill>
                  <a:schemeClr val="accent2">
                    <a:lumMod val="50000"/>
                  </a:schemeClr>
                </a:solidFill>
              </a:rPr>
              <a:t>protophilic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/>
              <a:t>or basic solvent is one that is capable of </a:t>
            </a:r>
            <a:r>
              <a:rPr lang="en-US" b="1" u="sng" dirty="0">
                <a:solidFill>
                  <a:srgbClr val="FF0000"/>
                </a:solidFill>
              </a:rPr>
              <a:t>accepting protons </a:t>
            </a:r>
            <a:r>
              <a:rPr lang="en-US" dirty="0"/>
              <a:t>from the solute. </a:t>
            </a:r>
            <a:r>
              <a:rPr lang="en-US" dirty="0" err="1"/>
              <a:t>Eg</a:t>
            </a:r>
            <a:r>
              <a:rPr lang="en-US" dirty="0"/>
              <a:t>. acetone, ether, and liquid ammonia.</a:t>
            </a:r>
          </a:p>
          <a:p>
            <a:pPr algn="just"/>
            <a:r>
              <a:rPr lang="en-US" dirty="0"/>
              <a:t> A </a:t>
            </a:r>
            <a:r>
              <a:rPr lang="en-US" b="1" i="1" dirty="0" err="1">
                <a:solidFill>
                  <a:schemeClr val="accent2">
                    <a:lumMod val="50000"/>
                  </a:schemeClr>
                </a:solidFill>
              </a:rPr>
              <a:t>protogenic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/>
              <a:t>solvent is a </a:t>
            </a:r>
            <a:r>
              <a:rPr lang="en-US" b="1" u="sng" dirty="0">
                <a:solidFill>
                  <a:srgbClr val="FF0000"/>
                </a:solidFill>
              </a:rPr>
              <a:t>proton-donating compound </a:t>
            </a:r>
            <a:r>
              <a:rPr lang="en-US" dirty="0"/>
              <a:t>and is represented by acids such as formic acid, acetic acid, sulfuric acid, liquid </a:t>
            </a:r>
            <a:r>
              <a:rPr lang="en-US" dirty="0" err="1"/>
              <a:t>HCl</a:t>
            </a:r>
            <a:r>
              <a:rPr lang="en-US" dirty="0"/>
              <a:t>, and liquid HF. </a:t>
            </a:r>
          </a:p>
          <a:p>
            <a:pPr algn="just"/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Amphiprotic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/>
              <a:t>solvents act </a:t>
            </a:r>
            <a:r>
              <a:rPr lang="en-US" b="1" u="sng" dirty="0">
                <a:solidFill>
                  <a:srgbClr val="FF0000"/>
                </a:solidFill>
              </a:rPr>
              <a:t>as both proton acceptors and proton donors</a:t>
            </a:r>
            <a:r>
              <a:rPr lang="en-US" dirty="0"/>
              <a:t>, and this class includes water and alcohol. </a:t>
            </a:r>
          </a:p>
          <a:p>
            <a:pPr algn="just"/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Aprotic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/>
              <a:t>solvents, such as the hydrocarbons, </a:t>
            </a:r>
            <a:r>
              <a:rPr lang="en-US" b="1" u="sng" dirty="0">
                <a:solidFill>
                  <a:srgbClr val="FF0000"/>
                </a:solidFill>
              </a:rPr>
              <a:t>neither accept nor donate protons</a:t>
            </a:r>
            <a:r>
              <a:rPr lang="en-US" dirty="0"/>
              <a:t>, and, being neutral in this sense, they are useful for studying the reactions of acids and bases free of solvent effects.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8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2891" y="560387"/>
            <a:ext cx="10515600" cy="1325563"/>
          </a:xfrm>
        </p:spPr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Proteolytic reactions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or </a:t>
            </a:r>
            <a:r>
              <a:rPr lang="en-US" b="1" i="1" dirty="0" err="1">
                <a:solidFill>
                  <a:schemeClr val="accent1">
                    <a:lumMod val="50000"/>
                  </a:schemeClr>
                </a:solidFill>
              </a:rPr>
              <a:t>protolysis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6009" y="2894012"/>
            <a:ext cx="7656625" cy="38274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9952"/>
          <a:stretch/>
        </p:blipFill>
        <p:spPr>
          <a:xfrm>
            <a:off x="4521200" y="1614791"/>
            <a:ext cx="6832600" cy="9004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472" y="27237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8922" y="2015275"/>
            <a:ext cx="41222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/>
              <a:t>Acid-base reactions occur when an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acid </a:t>
            </a:r>
            <a:r>
              <a:rPr lang="en-US" sz="3600" dirty="0"/>
              <a:t>reacts with a </a:t>
            </a:r>
            <a:r>
              <a:rPr lang="en-US" sz="3600" dirty="0">
                <a:solidFill>
                  <a:srgbClr val="FF0000"/>
                </a:solidFill>
              </a:rPr>
              <a:t>base</a:t>
            </a:r>
            <a:r>
              <a:rPr lang="en-US" sz="3600" dirty="0"/>
              <a:t> to form a new </a:t>
            </a:r>
            <a:r>
              <a:rPr lang="en-US" sz="3600" dirty="0">
                <a:solidFill>
                  <a:srgbClr val="FF0000"/>
                </a:solidFill>
              </a:rPr>
              <a:t>acid</a:t>
            </a:r>
            <a:r>
              <a:rPr lang="en-US" sz="3600" dirty="0"/>
              <a:t> and a new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base</a:t>
            </a:r>
            <a:r>
              <a:rPr lang="en-US" sz="3600" dirty="0"/>
              <a:t>. So it is the reaction that involve a transfer of a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proton</a:t>
            </a:r>
          </a:p>
        </p:txBody>
      </p:sp>
    </p:spTree>
    <p:extLst>
      <p:ext uri="{BB962C8B-B14F-4D97-AF65-F5344CB8AC3E}">
        <p14:creationId xmlns:p14="http://schemas.microsoft.com/office/powerpoint/2010/main" val="94174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808" y="62766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Lewis Electronic Theory.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829" y="1953223"/>
            <a:ext cx="11498093" cy="4115075"/>
          </a:xfrm>
        </p:spPr>
        <p:txBody>
          <a:bodyPr>
            <a:normAutofit/>
          </a:bodyPr>
          <a:lstStyle/>
          <a:p>
            <a:r>
              <a:rPr lang="en-US" dirty="0"/>
              <a:t>According to the Lewis theory, an </a:t>
            </a:r>
            <a:r>
              <a:rPr lang="en-US" u="sng" dirty="0">
                <a:solidFill>
                  <a:schemeClr val="accent1">
                    <a:lumMod val="50000"/>
                  </a:schemeClr>
                </a:solidFill>
              </a:rPr>
              <a:t>acid</a:t>
            </a:r>
            <a:r>
              <a:rPr lang="en-US" dirty="0"/>
              <a:t> is a molecule or an ion that </a:t>
            </a:r>
            <a:r>
              <a:rPr lang="en-US" u="sng" dirty="0">
                <a:solidFill>
                  <a:schemeClr val="accent1">
                    <a:lumMod val="50000"/>
                  </a:schemeClr>
                </a:solidFill>
              </a:rPr>
              <a:t>accepts an electron pair </a:t>
            </a:r>
            <a:r>
              <a:rPr lang="en-US" dirty="0"/>
              <a:t>to form a covalent bond.</a:t>
            </a:r>
          </a:p>
          <a:p>
            <a:r>
              <a:rPr lang="en-US" dirty="0"/>
              <a:t> A </a:t>
            </a:r>
            <a:r>
              <a:rPr lang="en-US" u="sng" dirty="0">
                <a:solidFill>
                  <a:schemeClr val="accent6">
                    <a:lumMod val="75000"/>
                  </a:schemeClr>
                </a:solidFill>
              </a:rPr>
              <a:t>base</a:t>
            </a:r>
            <a:r>
              <a:rPr lang="en-US" dirty="0"/>
              <a:t> is a substance that </a:t>
            </a:r>
            <a:r>
              <a:rPr lang="en-US" u="sng" dirty="0">
                <a:solidFill>
                  <a:schemeClr val="accent6">
                    <a:lumMod val="75000"/>
                  </a:schemeClr>
                </a:solidFill>
              </a:rPr>
              <a:t>provides the pair of unshared electrons </a:t>
            </a:r>
            <a:r>
              <a:rPr lang="en-US" dirty="0"/>
              <a:t>by which the base coordinates with an acid.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C6B9-E536-C746-834E-08EFB1D312F9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743" y="3902075"/>
            <a:ext cx="5664200" cy="2819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37808" y="3932708"/>
            <a:ext cx="5818220" cy="2788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Lewis acid </a:t>
            </a:r>
            <a:r>
              <a:rPr lang="en-US" dirty="0" err="1"/>
              <a:t>eg</a:t>
            </a:r>
            <a:r>
              <a:rPr lang="en-US" dirty="0"/>
              <a:t> boron </a:t>
            </a:r>
            <a:r>
              <a:rPr lang="en-US" dirty="0" err="1"/>
              <a:t>trifluoride</a:t>
            </a:r>
            <a:r>
              <a:rPr lang="en-US" dirty="0"/>
              <a:t> and aluminum chloride,</a:t>
            </a:r>
          </a:p>
          <a:p>
            <a:r>
              <a:rPr lang="en-US" dirty="0"/>
              <a:t>Lewis base </a:t>
            </a:r>
            <a:r>
              <a:rPr lang="en-US" dirty="0" err="1"/>
              <a:t>eg</a:t>
            </a:r>
            <a:r>
              <a:rPr lang="en-US" dirty="0"/>
              <a:t> amines, ethers, and carboxylic acid anhydrides, are classified as bases according to the Lewis definition.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85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DC024258-665D-DC45-A1BE-7DA757FCBDF3}" vid="{780497A1-97F0-CC45-95ED-E5832B9D70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32195</TotalTime>
  <Words>1336</Words>
  <Application>Microsoft Macintosh PowerPoint</Application>
  <PresentationFormat>Widescreen</PresentationFormat>
  <Paragraphs>142</Paragraphs>
  <Slides>32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Light</vt:lpstr>
      <vt:lpstr>Gill Sans</vt:lpstr>
      <vt:lpstr>Helvetica</vt:lpstr>
      <vt:lpstr>Times</vt:lpstr>
      <vt:lpstr>Times New Roman</vt:lpstr>
      <vt:lpstr>Wingdings</vt:lpstr>
      <vt:lpstr>Office Theme</vt:lpstr>
      <vt:lpstr>Equation</vt:lpstr>
      <vt:lpstr>Ionic equilibria</vt:lpstr>
      <vt:lpstr>Outlines</vt:lpstr>
      <vt:lpstr>Objectives</vt:lpstr>
      <vt:lpstr>Theories</vt:lpstr>
      <vt:lpstr>Brönsted–Lowry theory</vt:lpstr>
      <vt:lpstr>PowerPoint Presentation</vt:lpstr>
      <vt:lpstr>Solvent classification</vt:lpstr>
      <vt:lpstr>Proteolytic reactions or protolysis. </vt:lpstr>
      <vt:lpstr>Lewis Electronic Theory. </vt:lpstr>
      <vt:lpstr>Sörensen's pH </vt:lpstr>
      <vt:lpstr>PowerPoint Presentation</vt:lpstr>
      <vt:lpstr>PowerPoint Presentation</vt:lpstr>
      <vt:lpstr>PowerPoint Presentation</vt:lpstr>
      <vt:lpstr>PowerPoint Presentation</vt:lpstr>
      <vt:lpstr>Ionization of Polyprotic Electrolytes.</vt:lpstr>
      <vt:lpstr>Ionization of Polyprotic Electrolytes.</vt:lpstr>
      <vt:lpstr>PowerPoint Presentation</vt:lpstr>
      <vt:lpstr>Isoelectric point (IEP)</vt:lpstr>
      <vt:lpstr>Solutions containing Strong acids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Ionic strength </vt:lpstr>
      <vt:lpstr>Ionic strength </vt:lpstr>
      <vt:lpstr>PowerPoint Presentation</vt:lpstr>
      <vt:lpstr>PowerPoint Presentation</vt:lpstr>
      <vt:lpstr>PowerPoint Presentation</vt:lpstr>
      <vt:lpstr>Thanks for your attention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EndNote  The Reference Manager</dc:title>
  <dc:creator>Al-Htaitawi, Mohammed</dc:creator>
  <cp:lastModifiedBy>Microsoft Office User</cp:lastModifiedBy>
  <cp:revision>354</cp:revision>
  <cp:lastPrinted>2021-02-17T11:15:56Z</cp:lastPrinted>
  <dcterms:created xsi:type="dcterms:W3CDTF">2016-04-03T21:33:57Z</dcterms:created>
  <dcterms:modified xsi:type="dcterms:W3CDTF">2023-11-29T03:22:23Z</dcterms:modified>
</cp:coreProperties>
</file>